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301" r:id="rId5"/>
    <p:sldId id="292" r:id="rId6"/>
    <p:sldId id="318" r:id="rId7"/>
    <p:sldId id="319" r:id="rId8"/>
    <p:sldId id="320" r:id="rId9"/>
    <p:sldId id="321" r:id="rId10"/>
    <p:sldId id="322" r:id="rId11"/>
    <p:sldId id="336" r:id="rId12"/>
    <p:sldId id="323" r:id="rId13"/>
    <p:sldId id="337" r:id="rId14"/>
    <p:sldId id="338" r:id="rId15"/>
    <p:sldId id="324" r:id="rId16"/>
    <p:sldId id="325" r:id="rId17"/>
    <p:sldId id="326" r:id="rId18"/>
    <p:sldId id="327" r:id="rId19"/>
    <p:sldId id="330" r:id="rId20"/>
    <p:sldId id="331" r:id="rId21"/>
    <p:sldId id="332" r:id="rId22"/>
    <p:sldId id="333" r:id="rId23"/>
    <p:sldId id="334" r:id="rId24"/>
    <p:sldId id="335" r:id="rId25"/>
    <p:sldId id="278"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99FF"/>
    <a:srgbClr val="00FFFF"/>
    <a:srgbClr val="CC0099"/>
    <a:srgbClr val="FF9900"/>
    <a:srgbClr val="FCEFBA"/>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3" descr="C:\Users\user\Desktop\Bitmap in Cover 7,8,9.cdr.jpg"/>
          <p:cNvPicPr>
            <a:picLocks noChangeAspect="1" noChangeArrowheads="1"/>
          </p:cNvPicPr>
          <p:nvPr/>
        </p:nvPicPr>
        <p:blipFill>
          <a:blip r:embed="rId2" cstate="print"/>
          <a:srcRect l="1119" t="3251" r="1515" b="6796"/>
          <a:stretch>
            <a:fillRect/>
          </a:stretch>
        </p:blipFill>
        <p:spPr bwMode="auto">
          <a:xfrm>
            <a:off x="1219200" y="0"/>
            <a:ext cx="6629400" cy="6324600"/>
          </a:xfrm>
          <a:prstGeom prst="rect">
            <a:avLst/>
          </a:prstGeom>
          <a:noFill/>
        </p:spPr>
      </p:pic>
      <p:sp>
        <p:nvSpPr>
          <p:cNvPr id="6" name="Rectangle 5"/>
          <p:cNvSpPr/>
          <p:nvPr/>
        </p:nvSpPr>
        <p:spPr>
          <a:xfrm>
            <a:off x="0" y="4648200"/>
            <a:ext cx="9144000" cy="2209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0" y="6248400"/>
            <a:ext cx="82296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- 9</a:t>
            </a:r>
          </a:p>
        </p:txBody>
      </p:sp>
      <p:sp>
        <p:nvSpPr>
          <p:cNvPr id="8" name="Title 1"/>
          <p:cNvSpPr txBox="1">
            <a:spLocks/>
          </p:cNvSpPr>
          <p:nvPr/>
        </p:nvSpPr>
        <p:spPr>
          <a:xfrm>
            <a:off x="0" y="4800600"/>
            <a:ext cx="82296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WORSHIPPING COMMUNITY</a:t>
            </a:r>
            <a:endParaRPr kumimoji="0" lang="en-US" sz="33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9</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3733800"/>
            <a:ext cx="8686800" cy="2862322"/>
          </a:xfrm>
          <a:prstGeom prst="rect">
            <a:avLst/>
          </a:prstGeom>
          <a:noFill/>
        </p:spPr>
        <p:txBody>
          <a:bodyPr wrap="square" rtlCol="0">
            <a:spAutoFit/>
          </a:bodyPr>
          <a:lstStyle/>
          <a:p>
            <a:pPr algn="just"/>
            <a:r>
              <a:rPr lang="en-US" sz="3000" b="1" dirty="0">
                <a:solidFill>
                  <a:srgbClr val="00B0F0"/>
                </a:solidFill>
                <a:latin typeface="Cooper Std Black" pitchFamily="18" charset="0"/>
                <a:cs typeface="Times New Roman" pitchFamily="18" charset="0"/>
              </a:rPr>
              <a:t>1. Examination of conscience</a:t>
            </a:r>
          </a:p>
          <a:p>
            <a:pPr algn="just"/>
            <a:r>
              <a:rPr lang="en-US" sz="2500" dirty="0">
                <a:latin typeface="Arial Narrow" pitchFamily="34" charset="0"/>
                <a:cs typeface="Times New Roman" pitchFamily="18" charset="0"/>
              </a:rPr>
              <a:t>	</a:t>
            </a:r>
            <a:r>
              <a:rPr lang="en-US" sz="3000" dirty="0">
                <a:latin typeface="Arial Narrow" pitchFamily="34" charset="0"/>
                <a:cs typeface="Times New Roman" pitchFamily="18" charset="0"/>
              </a:rPr>
              <a:t>Examine carefully the period of our life since the last confession and find out the failings. There will be sins conscience should be done with respect to the Ten Commandments, the precepts of the Church and the duties according to our vocation in life. </a:t>
            </a:r>
          </a:p>
        </p:txBody>
      </p:sp>
      <p:sp>
        <p:nvSpPr>
          <p:cNvPr id="5" name="TextBox 4"/>
          <p:cNvSpPr txBox="1"/>
          <p:nvPr/>
        </p:nvSpPr>
        <p:spPr>
          <a:xfrm>
            <a:off x="3352800" y="875943"/>
            <a:ext cx="5791200" cy="2400657"/>
          </a:xfrm>
          <a:prstGeom prst="rect">
            <a:avLst/>
          </a:prstGeom>
          <a:noFill/>
        </p:spPr>
        <p:txBody>
          <a:bodyPr wrap="square" rtlCol="0">
            <a:spAutoFit/>
          </a:bodyPr>
          <a:lstStyle/>
          <a:p>
            <a:pPr algn="ctr"/>
            <a:r>
              <a:rPr lang="en-US" sz="3000" b="1" dirty="0">
                <a:solidFill>
                  <a:srgbClr val="FF00FF"/>
                </a:solidFill>
                <a:latin typeface="Cooper Std Black" pitchFamily="18" charset="0"/>
                <a:cs typeface="Times New Roman" pitchFamily="18" charset="0"/>
              </a:rPr>
              <a:t>THERE ARE FIVE REQUISITES TO RECEIVE THE SACRAMENT OF RECONCILIATION WORTHILY</a:t>
            </a:r>
          </a:p>
        </p:txBody>
      </p:sp>
      <p:pic>
        <p:nvPicPr>
          <p:cNvPr id="8194" name="Picture 2" descr="C:\Users\user\Desktop\06500_all_04-06-praying-rahmen-1.jpg"/>
          <p:cNvPicPr>
            <a:picLocks noChangeAspect="1" noChangeArrowheads="1"/>
          </p:cNvPicPr>
          <p:nvPr/>
        </p:nvPicPr>
        <p:blipFill>
          <a:blip r:embed="rId2" cstate="print"/>
          <a:srcRect l="4793" t="7071" r="4132" b="2904"/>
          <a:stretch>
            <a:fillRect/>
          </a:stretch>
        </p:blipFill>
        <p:spPr bwMode="auto">
          <a:xfrm>
            <a:off x="0" y="685800"/>
            <a:ext cx="3362632" cy="2743200"/>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2819400"/>
            <a:ext cx="8686800" cy="3785652"/>
          </a:xfrm>
          <a:prstGeom prst="rect">
            <a:avLst/>
          </a:prstGeom>
          <a:noFill/>
        </p:spPr>
        <p:txBody>
          <a:bodyPr wrap="square" rtlCol="0">
            <a:spAutoFit/>
          </a:bodyPr>
          <a:lstStyle/>
          <a:p>
            <a:pPr algn="just"/>
            <a:r>
              <a:rPr lang="en-US" sz="3000" b="1" dirty="0">
                <a:solidFill>
                  <a:srgbClr val="FF00FF"/>
                </a:solidFill>
                <a:latin typeface="Cooper Std Black" pitchFamily="18" charset="0"/>
                <a:cs typeface="Times New Roman" pitchFamily="18" charset="0"/>
              </a:rPr>
              <a:t>2. Contrition</a:t>
            </a:r>
          </a:p>
          <a:p>
            <a:pPr algn="just"/>
            <a:r>
              <a:rPr lang="en-US" sz="3000" dirty="0">
                <a:solidFill>
                  <a:srgbClr val="FF0000"/>
                </a:solidFill>
                <a:latin typeface="Arial Narrow" pitchFamily="34" charset="0"/>
                <a:cs typeface="Times New Roman" pitchFamily="18" charset="0"/>
              </a:rPr>
              <a:t>	</a:t>
            </a:r>
            <a:r>
              <a:rPr lang="en-US" sz="3000" dirty="0">
                <a:latin typeface="Arial Narrow" pitchFamily="34" charset="0"/>
                <a:cs typeface="Times New Roman" pitchFamily="18" charset="0"/>
              </a:rPr>
              <a:t>Every error is an act against God's love. When contrition arises out of the thought that we hurt God with sin and the consequent sorrow and an aversion towards sin, it is called 'perfect' contrition. Then we are able to confess like the prodigal son, “Lord, I have sinned against you.” The core of contrition is the mental attitude to leave all the chances of sin and return to Jesus.</a:t>
            </a:r>
            <a:endParaRPr lang="en-US" sz="3000" dirty="0">
              <a:solidFill>
                <a:srgbClr val="FF0000"/>
              </a:solidFill>
              <a:latin typeface="Arial Narrow" pitchFamily="34" charset="0"/>
              <a:cs typeface="Times New Roman" pitchFamily="18" charset="0"/>
            </a:endParaRPr>
          </a:p>
        </p:txBody>
      </p:sp>
      <p:pic>
        <p:nvPicPr>
          <p:cNvPr id="9218" name="Picture 2" descr="C:\Users\user\Desktop\jesus-hugging-welcome2.jpg"/>
          <p:cNvPicPr>
            <a:picLocks noChangeAspect="1" noChangeArrowheads="1"/>
          </p:cNvPicPr>
          <p:nvPr/>
        </p:nvPicPr>
        <p:blipFill>
          <a:blip r:embed="rId2" cstate="print"/>
          <a:srcRect/>
          <a:stretch>
            <a:fillRect/>
          </a:stretch>
        </p:blipFill>
        <p:spPr bwMode="auto">
          <a:xfrm>
            <a:off x="3352800" y="152400"/>
            <a:ext cx="2362200" cy="3067932"/>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3923943"/>
            <a:ext cx="8839200" cy="2400657"/>
          </a:xfrm>
          <a:prstGeom prst="rect">
            <a:avLst/>
          </a:prstGeom>
          <a:noFill/>
        </p:spPr>
        <p:txBody>
          <a:bodyPr wrap="square" rtlCol="0">
            <a:spAutoFit/>
          </a:bodyPr>
          <a:lstStyle/>
          <a:p>
            <a:pPr algn="just"/>
            <a:r>
              <a:rPr lang="en-US" sz="3000" b="1" dirty="0">
                <a:solidFill>
                  <a:srgbClr val="FF00FF"/>
                </a:solidFill>
                <a:latin typeface="Cooper Std Black" pitchFamily="18" charset="0"/>
                <a:cs typeface="Times New Roman" pitchFamily="18" charset="0"/>
              </a:rPr>
              <a:t>3. Resolution</a:t>
            </a:r>
          </a:p>
          <a:p>
            <a:pPr algn="just"/>
            <a:r>
              <a:rPr lang="en-US" sz="3000" dirty="0">
                <a:latin typeface="Arial Narrow" pitchFamily="34" charset="0"/>
                <a:cs typeface="Times New Roman" pitchFamily="18" charset="0"/>
              </a:rPr>
              <a:t>	Real repentance leads us to a resolution not to repeat the mistakes; readiness to avoid the circumstance leading to sin will also be there. We have to pray for the blessing to fulfil the resolution taken.</a:t>
            </a:r>
          </a:p>
        </p:txBody>
      </p:sp>
      <p:pic>
        <p:nvPicPr>
          <p:cNvPr id="10242" name="Picture 2" descr="C:\Users\user\Desktop\5068203_orig.jpg"/>
          <p:cNvPicPr>
            <a:picLocks noChangeAspect="1" noChangeArrowheads="1"/>
          </p:cNvPicPr>
          <p:nvPr/>
        </p:nvPicPr>
        <p:blipFill>
          <a:blip r:embed="rId2" cstate="print"/>
          <a:srcRect/>
          <a:stretch>
            <a:fillRect/>
          </a:stretch>
        </p:blipFill>
        <p:spPr bwMode="auto">
          <a:xfrm>
            <a:off x="1676400" y="76200"/>
            <a:ext cx="5748777" cy="3810000"/>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4157008"/>
            <a:ext cx="8839200" cy="1938992"/>
          </a:xfrm>
          <a:prstGeom prst="rect">
            <a:avLst/>
          </a:prstGeom>
          <a:noFill/>
        </p:spPr>
        <p:txBody>
          <a:bodyPr wrap="square" rtlCol="0">
            <a:spAutoFit/>
          </a:bodyPr>
          <a:lstStyle/>
          <a:p>
            <a:pPr algn="just"/>
            <a:r>
              <a:rPr lang="en-US" sz="3000" b="1" dirty="0">
                <a:solidFill>
                  <a:srgbClr val="FF00FF"/>
                </a:solidFill>
                <a:latin typeface="Cooper Std Black" pitchFamily="18" charset="0"/>
                <a:cs typeface="Times New Roman" pitchFamily="18" charset="0"/>
              </a:rPr>
              <a:t>4. Confession</a:t>
            </a:r>
          </a:p>
          <a:p>
            <a:pPr algn="just"/>
            <a:r>
              <a:rPr lang="en-US" sz="3000" dirty="0">
                <a:latin typeface="Arial Narrow" pitchFamily="34" charset="0"/>
                <a:cs typeface="Times New Roman" pitchFamily="18" charset="0"/>
              </a:rPr>
              <a:t>	Confess every sin to the priest; Mention especially the nature and number of mortal sins. We reveal, here, our broadminded attitude both to Jesus and the Church.</a:t>
            </a:r>
          </a:p>
        </p:txBody>
      </p:sp>
      <p:pic>
        <p:nvPicPr>
          <p:cNvPr id="3" name="Picture 2" descr="C:\Users\user\Desktop\Confession.jpg"/>
          <p:cNvPicPr>
            <a:picLocks noChangeAspect="1" noChangeArrowheads="1"/>
          </p:cNvPicPr>
          <p:nvPr/>
        </p:nvPicPr>
        <p:blipFill>
          <a:blip r:embed="rId2" cstate="print"/>
          <a:srcRect/>
          <a:stretch>
            <a:fillRect/>
          </a:stretch>
        </p:blipFill>
        <p:spPr bwMode="auto">
          <a:xfrm>
            <a:off x="2256841" y="142161"/>
            <a:ext cx="4677359" cy="4048839"/>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1073289"/>
            <a:ext cx="8839200" cy="5632311"/>
          </a:xfrm>
          <a:prstGeom prst="rect">
            <a:avLst/>
          </a:prstGeom>
          <a:noFill/>
        </p:spPr>
        <p:txBody>
          <a:bodyPr wrap="square" rtlCol="0">
            <a:spAutoFit/>
          </a:bodyPr>
          <a:lstStyle/>
          <a:p>
            <a:pPr algn="just"/>
            <a:r>
              <a:rPr lang="en-US" sz="3000" b="1" dirty="0">
                <a:solidFill>
                  <a:srgbClr val="FF00FF"/>
                </a:solidFill>
                <a:latin typeface="Cooper Std Black" pitchFamily="18" charset="0"/>
                <a:cs typeface="Times New Roman" pitchFamily="18" charset="0"/>
              </a:rPr>
              <a:t>5. Penance</a:t>
            </a:r>
          </a:p>
          <a:p>
            <a:pPr algn="just"/>
            <a:r>
              <a:rPr lang="en-US" sz="3000" dirty="0">
                <a:latin typeface="Arial Narrow" pitchFamily="34" charset="0"/>
                <a:cs typeface="Times New Roman" pitchFamily="18" charset="0"/>
              </a:rPr>
              <a:t>	Carefully pay attention to the penance imposed by the priest and fulfil it. In addition to the given penance, we may resort to some other remedial acts on our own. Once the priest finishes giving penance, bend your head in respect and accept forgiveness of sins. During this time, recite silently the act of contrition and implore Jesus for forgiveness of sins and grace. While preparing for confession, recalling the sins, we can recite the act of contrition.</a:t>
            </a:r>
          </a:p>
          <a:p>
            <a:pPr algn="just"/>
            <a:r>
              <a:rPr lang="en-US" sz="3000" dirty="0">
                <a:solidFill>
                  <a:srgbClr val="FF0000"/>
                </a:solidFill>
                <a:latin typeface="Arial Narrow" pitchFamily="34" charset="0"/>
                <a:cs typeface="Times New Roman" pitchFamily="18" charset="0"/>
              </a:rPr>
              <a:t>	</a:t>
            </a:r>
            <a:r>
              <a:rPr lang="en-US" sz="3000" dirty="0">
                <a:solidFill>
                  <a:srgbClr val="00B0F0"/>
                </a:solidFill>
                <a:latin typeface="Arial Narrow" pitchFamily="34" charset="0"/>
                <a:cs typeface="Times New Roman" pitchFamily="18" charset="0"/>
              </a:rPr>
              <a:t>Let us try to receive this sacrament that grants forgiveness of sin and health and peace to both body and mind, frequently.</a:t>
            </a:r>
            <a:endParaRPr lang="en-US" sz="3000" dirty="0">
              <a:solidFill>
                <a:srgbClr val="FF0000"/>
              </a:solidFill>
              <a:latin typeface="Arial Narrow" pitchFamily="34" charset="0"/>
              <a:cs typeface="Times New Roman" pitchFamily="18" charset="0"/>
            </a:endParaRPr>
          </a:p>
        </p:txBody>
      </p:sp>
      <p:pic>
        <p:nvPicPr>
          <p:cNvPr id="11266" name="Picture 2" descr="C:\Users\user\Desktop\6a0120a4f88a1c970b017d41e72b1d970c-320wi.png"/>
          <p:cNvPicPr>
            <a:picLocks noChangeAspect="1" noChangeArrowheads="1"/>
          </p:cNvPicPr>
          <p:nvPr/>
        </p:nvPicPr>
        <p:blipFill>
          <a:blip r:embed="rId2" cstate="print"/>
          <a:srcRect/>
          <a:stretch>
            <a:fillRect/>
          </a:stretch>
        </p:blipFill>
        <p:spPr bwMode="auto">
          <a:xfrm>
            <a:off x="3581400" y="48742"/>
            <a:ext cx="1998662" cy="1780058"/>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p:cTn id="19"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1150977"/>
            <a:ext cx="8610600" cy="5478423"/>
          </a:xfrm>
          <a:prstGeom prst="rect">
            <a:avLst/>
          </a:prstGeom>
          <a:noFill/>
        </p:spPr>
        <p:txBody>
          <a:bodyPr wrap="square" rtlCol="0">
            <a:spAutoFit/>
          </a:bodyPr>
          <a:lstStyle/>
          <a:p>
            <a:pPr algn="just"/>
            <a:r>
              <a:rPr lang="en-US" sz="2500" dirty="0">
                <a:latin typeface="Arial Narrow" pitchFamily="34" charset="0"/>
                <a:cs typeface="Times New Roman" pitchFamily="18" charset="0"/>
              </a:rPr>
              <a:t>	During Jesus' public life, Jesus healed many sick people. Roaming across many towns and villages Jesus preached the gospel and healed the sick and the afflicted  (Mt. 9:35). The book of Genesis affirms that sickness and suffering cropped into the lives of people on account of sin. God created man in a state of bliss; when he committed sin, happiness has been replaced by disease and pain. </a:t>
            </a:r>
            <a:r>
              <a:rPr lang="en-US" sz="2500" dirty="0">
                <a:solidFill>
                  <a:srgbClr val="FF0000"/>
                </a:solidFill>
                <a:latin typeface="Arial Narrow" pitchFamily="34" charset="0"/>
                <a:cs typeface="Times New Roman" pitchFamily="18" charset="0"/>
              </a:rPr>
              <a:t>Sickness is a condition persuading man to turn to God.</a:t>
            </a:r>
          </a:p>
          <a:p>
            <a:pPr algn="just"/>
            <a:endParaRPr lang="en-US" sz="2500" dirty="0">
              <a:latin typeface="Arial Narrow" pitchFamily="34" charset="0"/>
              <a:cs typeface="Times New Roman" pitchFamily="18" charset="0"/>
            </a:endParaRPr>
          </a:p>
          <a:p>
            <a:pPr algn="just"/>
            <a:r>
              <a:rPr lang="en-US" sz="2500" dirty="0">
                <a:latin typeface="Arial Narrow" pitchFamily="34" charset="0"/>
                <a:cs typeface="Times New Roman" pitchFamily="18" charset="0"/>
              </a:rPr>
              <a:t>	God grants healing. Man, in illness, should take refuge in God. In the ancient Church, this conviction was very strong. St. James says: </a:t>
            </a:r>
            <a:r>
              <a:rPr lang="en-US" sz="2500" dirty="0">
                <a:solidFill>
                  <a:srgbClr val="FF0000"/>
                </a:solidFill>
                <a:latin typeface="Arial Narrow" pitchFamily="34" charset="0"/>
                <a:cs typeface="Times New Roman" pitchFamily="18" charset="0"/>
              </a:rPr>
              <a:t>“Are any among you sick? They should call  for the elders of the Church, and have them pray over them, anointing with oil in the name of the Lord. The prayer of faith will save the sick and the Lord will raise them up; and any one who has committed sins will be forgiven</a:t>
            </a:r>
            <a:r>
              <a:rPr lang="en-US" sz="2500" dirty="0">
                <a:latin typeface="Arial Narrow" pitchFamily="34" charset="0"/>
                <a:cs typeface="Times New Roman" pitchFamily="18" charset="0"/>
              </a:rPr>
              <a:t> (Jas. 5:14-15).</a:t>
            </a:r>
            <a:endParaRPr lang="en-US" sz="2500" dirty="0">
              <a:solidFill>
                <a:srgbClr val="FF0000"/>
              </a:solidFill>
              <a:latin typeface="Arial Narrow" pitchFamily="34" charset="0"/>
              <a:cs typeface="Times New Roman" pitchFamily="18" charset="0"/>
            </a:endParaRPr>
          </a:p>
        </p:txBody>
      </p:sp>
      <p:sp>
        <p:nvSpPr>
          <p:cNvPr id="5" name="TextBox 4"/>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ANOINTING OF THE SICK</a:t>
            </a:r>
            <a:endParaRPr lang="en-US" sz="2500" b="1" dirty="0">
              <a:solidFill>
                <a:srgbClr val="FF0000"/>
              </a:solidFill>
              <a:latin typeface="Cooper Std Black" pitchFamily="18" charset="0"/>
              <a:cs typeface="Times New Roman" pitchFamily="18" charset="0"/>
            </a:endParaRPr>
          </a:p>
        </p:txBody>
      </p:sp>
      <p:pic>
        <p:nvPicPr>
          <p:cNvPr id="12290" name="Picture 2" descr="C:\Users\user\Desktop\Anointing-of-the-Sick.gif"/>
          <p:cNvPicPr>
            <a:picLocks noChangeAspect="1" noChangeArrowheads="1"/>
          </p:cNvPicPr>
          <p:nvPr/>
        </p:nvPicPr>
        <p:blipFill>
          <a:blip r:embed="rId2" cstate="print"/>
          <a:srcRect/>
          <a:stretch>
            <a:fillRect/>
          </a:stretch>
        </p:blipFill>
        <p:spPr bwMode="auto">
          <a:xfrm>
            <a:off x="152400" y="152400"/>
            <a:ext cx="1270674" cy="144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p:cTn id="19"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304800"/>
            <a:ext cx="5334000" cy="6324808"/>
          </a:xfrm>
          <a:prstGeom prst="rect">
            <a:avLst/>
          </a:prstGeom>
          <a:noFill/>
        </p:spPr>
        <p:txBody>
          <a:bodyPr wrap="square" rtlCol="0">
            <a:spAutoFit/>
          </a:bodyPr>
          <a:lstStyle/>
          <a:p>
            <a:pPr algn="just"/>
            <a:r>
              <a:rPr lang="en-US" sz="2700" dirty="0">
                <a:latin typeface="Arial Narrow" pitchFamily="34" charset="0"/>
                <a:cs typeface="Times New Roman" pitchFamily="18" charset="0"/>
              </a:rPr>
              <a:t>	</a:t>
            </a:r>
            <a:r>
              <a:rPr lang="en-US" sz="2700" dirty="0">
                <a:solidFill>
                  <a:srgbClr val="FF0000"/>
                </a:solidFill>
                <a:latin typeface="Arial Narrow" pitchFamily="34" charset="0"/>
                <a:cs typeface="Times New Roman" pitchFamily="18" charset="0"/>
              </a:rPr>
              <a:t>The anointing of the sick grants forgiveness of sin and recovery from sickness and thereby gives health both for our body and spirit. </a:t>
            </a:r>
            <a:r>
              <a:rPr lang="en-US" sz="2700" dirty="0">
                <a:latin typeface="Arial Narrow" pitchFamily="34" charset="0"/>
                <a:cs typeface="Times New Roman" pitchFamily="18" charset="0"/>
              </a:rPr>
              <a:t>The power of the Holy Spirit received through this sacrament leads a patient to the health of his soul; God willing he regains bodily health as well. The anointing of the sick helps us place our trust in the divine mercy and accept illness, tribulations and afflictions with equanimity. Generally, we receive this sacrament in a critical stage of illness. If necessary, this sacrament can be received more than once.</a:t>
            </a:r>
            <a:endParaRPr lang="en-US" sz="2700" dirty="0">
              <a:solidFill>
                <a:srgbClr val="FF0000"/>
              </a:solidFill>
              <a:latin typeface="Arial Narrow" pitchFamily="34" charset="0"/>
              <a:cs typeface="Times New Roman" pitchFamily="18" charset="0"/>
            </a:endParaRPr>
          </a:p>
        </p:txBody>
      </p:sp>
      <p:pic>
        <p:nvPicPr>
          <p:cNvPr id="13314" name="Picture 2" descr="C:\Users\user\Desktop\Bitmap in Lesson11.cdr.jpg"/>
          <p:cNvPicPr>
            <a:picLocks noChangeAspect="1" noChangeArrowheads="1"/>
          </p:cNvPicPr>
          <p:nvPr/>
        </p:nvPicPr>
        <p:blipFill>
          <a:blip r:embed="rId2" cstate="print"/>
          <a:srcRect/>
          <a:stretch>
            <a:fillRect/>
          </a:stretch>
        </p:blipFill>
        <p:spPr bwMode="auto">
          <a:xfrm>
            <a:off x="5622029" y="914400"/>
            <a:ext cx="3521971" cy="45720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1491020"/>
            <a:ext cx="8686800" cy="4985980"/>
          </a:xfrm>
          <a:prstGeom prst="rect">
            <a:avLst/>
          </a:prstGeom>
          <a:noFill/>
        </p:spPr>
        <p:txBody>
          <a:bodyPr wrap="square" rtlCol="0">
            <a:spAutoFit/>
          </a:bodyPr>
          <a:lstStyle/>
          <a:p>
            <a:pPr algn="just"/>
            <a:r>
              <a:rPr lang="en-US" sz="2650" dirty="0">
                <a:latin typeface="Arial Narrow" pitchFamily="34" charset="0"/>
                <a:cs typeface="Times New Roman" pitchFamily="18" charset="0"/>
              </a:rPr>
              <a:t>	</a:t>
            </a:r>
            <a:r>
              <a:rPr lang="en-US" sz="2650" dirty="0">
                <a:solidFill>
                  <a:srgbClr val="FF0000"/>
                </a:solidFill>
                <a:latin typeface="Arial Narrow" pitchFamily="34" charset="0"/>
                <a:cs typeface="Times New Roman" pitchFamily="18" charset="0"/>
              </a:rPr>
              <a:t>“May Christ, who, through baptism, made us participate in his death and resurrection, sanctify you.” </a:t>
            </a:r>
            <a:r>
              <a:rPr lang="en-US" sz="2650" dirty="0">
                <a:latin typeface="Arial Narrow" pitchFamily="34" charset="0"/>
                <a:cs typeface="Times New Roman" pitchFamily="18" charset="0"/>
              </a:rPr>
              <a:t>With this prayer the celebrant sprinkles holy water in the room of the patient. Until </a:t>
            </a:r>
            <a:r>
              <a:rPr lang="en-US" sz="2650" dirty="0" err="1">
                <a:latin typeface="Arial Narrow" pitchFamily="34" charset="0"/>
                <a:cs typeface="Times New Roman" pitchFamily="18" charset="0"/>
              </a:rPr>
              <a:t>karozutha</a:t>
            </a:r>
            <a:r>
              <a:rPr lang="en-US" sz="2650" dirty="0">
                <a:latin typeface="Arial Narrow" pitchFamily="34" charset="0"/>
                <a:cs typeface="Times New Roman" pitchFamily="18" charset="0"/>
              </a:rPr>
              <a:t> prayer, the rites of the holy Qurbana are followed. Following this, the oil for anointing is blessed with a prayer.  </a:t>
            </a:r>
            <a:r>
              <a:rPr lang="en-US" sz="2650" dirty="0">
                <a:solidFill>
                  <a:srgbClr val="00B0F0"/>
                </a:solidFill>
                <a:latin typeface="Arial Narrow" pitchFamily="34" charset="0"/>
                <a:cs typeface="Times New Roman" pitchFamily="18" charset="0"/>
              </a:rPr>
              <a:t>May  this  anointing relieve pain,  remove  distress,  heal wounds and restore health to body and soul."The prayer ends with a praise of the Holy Trinity. </a:t>
            </a:r>
            <a:r>
              <a:rPr lang="en-US" sz="2650" dirty="0">
                <a:latin typeface="Arial Narrow" pitchFamily="34" charset="0"/>
                <a:cs typeface="Times New Roman" pitchFamily="18" charset="0"/>
              </a:rPr>
              <a:t>Thereafter, the celebrant recites the prayer of blessing extending his right palm </a:t>
            </a:r>
            <a:r>
              <a:rPr lang="en-US" sz="2650" dirty="0" err="1">
                <a:latin typeface="Arial Narrow" pitchFamily="34" charset="0"/>
                <a:cs typeface="Times New Roman" pitchFamily="18" charset="0"/>
              </a:rPr>
              <a:t>downword</a:t>
            </a:r>
            <a:r>
              <a:rPr lang="en-US" sz="2650" dirty="0">
                <a:latin typeface="Arial Narrow" pitchFamily="34" charset="0"/>
                <a:cs typeface="Times New Roman" pitchFamily="18" charset="0"/>
              </a:rPr>
              <a:t>. In the ensuing anointing he prays for forgiveness of sins and health of body and mind. Applying the oil on the forehead, eyes, ears, lips, hands and legs the celebrant implores God's mercy to grant pardon for the sins committed with the different organs.</a:t>
            </a:r>
            <a:endParaRPr lang="en-US" sz="2650" dirty="0">
              <a:solidFill>
                <a:srgbClr val="FF0000"/>
              </a:solidFill>
              <a:latin typeface="Arial Narrow" pitchFamily="34" charset="0"/>
              <a:cs typeface="Times New Roman" pitchFamily="18" charset="0"/>
            </a:endParaRPr>
          </a:p>
        </p:txBody>
      </p:sp>
      <p:sp>
        <p:nvSpPr>
          <p:cNvPr id="5" name="TextBox 4"/>
          <p:cNvSpPr txBox="1"/>
          <p:nvPr/>
        </p:nvSpPr>
        <p:spPr>
          <a:xfrm>
            <a:off x="0" y="207258"/>
            <a:ext cx="9144000" cy="1169551"/>
          </a:xfrm>
          <a:prstGeom prst="rect">
            <a:avLst/>
          </a:prstGeom>
          <a:noFill/>
        </p:spPr>
        <p:txBody>
          <a:bodyPr wrap="square" rtlCol="0">
            <a:spAutoFit/>
          </a:bodyPr>
          <a:lstStyle/>
          <a:p>
            <a:pPr algn="ctr"/>
            <a:r>
              <a:rPr lang="en-US" sz="3500" b="1" dirty="0">
                <a:solidFill>
                  <a:srgbClr val="00B0F0"/>
                </a:solidFill>
                <a:latin typeface="Cooper Std Black" pitchFamily="18" charset="0"/>
                <a:cs typeface="Times New Roman" pitchFamily="18" charset="0"/>
              </a:rPr>
              <a:t>THE CELEBRATION OF THE SACRAMENT</a:t>
            </a: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2667000"/>
            <a:ext cx="8686800" cy="3939540"/>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There ensues the hymn “God heal those with desperate hearts.” The community prays for the patient reciting the </a:t>
            </a:r>
            <a:r>
              <a:rPr lang="en-US" sz="2500" dirty="0" err="1">
                <a:latin typeface="Arial Narrow" pitchFamily="34" charset="0"/>
                <a:cs typeface="Times New Roman" pitchFamily="18" charset="0"/>
              </a:rPr>
              <a:t>karozutha</a:t>
            </a:r>
            <a:r>
              <a:rPr lang="en-US" sz="2500" dirty="0">
                <a:latin typeface="Arial Narrow" pitchFamily="34" charset="0"/>
                <a:cs typeface="Times New Roman" pitchFamily="18" charset="0"/>
              </a:rPr>
              <a:t> of reconciliation. The celebrant prays, thanking God for sending his dear son, to give forgiveness to sinners, health for the sick and comfort to the afflicted; he praises God for granting the patient bodily and spiritual relief as well. He requests the assistance of St. Mary, St. Joseph, St. Thomas and all the saints on behalf of the patient. After blessing the patient as well as the community, the celebrant makes the patient kiss the cross.</a:t>
            </a:r>
          </a:p>
          <a:p>
            <a:pPr algn="just"/>
            <a:r>
              <a:rPr lang="en-US" sz="2500" dirty="0">
                <a:latin typeface="Arial Narrow" pitchFamily="34" charset="0"/>
                <a:cs typeface="Times New Roman" pitchFamily="18" charset="0"/>
              </a:rPr>
              <a:t>	Let us be ready to receive this sacrament of healing whenever necessary and experience the love and mercy of Jesus.</a:t>
            </a:r>
            <a:endParaRPr lang="en-US" sz="2500" dirty="0">
              <a:solidFill>
                <a:srgbClr val="FF0000"/>
              </a:solidFill>
              <a:latin typeface="Arial Narrow" pitchFamily="34" charset="0"/>
              <a:cs typeface="Times New Roman" pitchFamily="18" charset="0"/>
            </a:endParaRPr>
          </a:p>
        </p:txBody>
      </p:sp>
      <p:pic>
        <p:nvPicPr>
          <p:cNvPr id="14338" name="Picture 2" descr="C:\Users\user\Desktop\Bitmap in Lesson11.cdr.jpg"/>
          <p:cNvPicPr>
            <a:picLocks noChangeAspect="1" noChangeArrowheads="1"/>
          </p:cNvPicPr>
          <p:nvPr/>
        </p:nvPicPr>
        <p:blipFill>
          <a:blip r:embed="rId2" cstate="print"/>
          <a:srcRect/>
          <a:stretch>
            <a:fillRect/>
          </a:stretch>
        </p:blipFill>
        <p:spPr bwMode="auto">
          <a:xfrm>
            <a:off x="2819400" y="0"/>
            <a:ext cx="3505200" cy="2503476"/>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rved Right Arrow 10"/>
          <p:cNvSpPr/>
          <p:nvPr/>
        </p:nvSpPr>
        <p:spPr>
          <a:xfrm rot="10800000" flipH="1">
            <a:off x="457200" y="1371600"/>
            <a:ext cx="2743200" cy="1142999"/>
          </a:xfrm>
          <a:prstGeom prst="curvedRightArrow">
            <a:avLst/>
          </a:prstGeom>
          <a:gradFill flip="none" rotWithShape="1">
            <a:gsLst>
              <a:gs pos="0">
                <a:srgbClr val="00B05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rved Left Arrow 11"/>
          <p:cNvSpPr/>
          <p:nvPr/>
        </p:nvSpPr>
        <p:spPr>
          <a:xfrm rot="10800000" flipH="1">
            <a:off x="5943600" y="1447801"/>
            <a:ext cx="2743200" cy="1142999"/>
          </a:xfrm>
          <a:prstGeom prst="curvedLeftArrow">
            <a:avLst/>
          </a:prstGeom>
          <a:gradFill flip="none" rotWithShape="1">
            <a:gsLst>
              <a:gs pos="0">
                <a:srgbClr val="00B050"/>
              </a:gs>
              <a:gs pos="50000">
                <a:srgbClr val="FFFF00">
                  <a:tint val="44500"/>
                  <a:satMod val="160000"/>
                </a:srgbClr>
              </a:gs>
              <a:gs pos="100000">
                <a:srgbClr val="FFFF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Up Arrow 12"/>
          <p:cNvSpPr/>
          <p:nvPr/>
        </p:nvSpPr>
        <p:spPr>
          <a:xfrm rot="20722228" flipH="1">
            <a:off x="585943" y="4591389"/>
            <a:ext cx="2743200" cy="1371601"/>
          </a:xfrm>
          <a:prstGeom prst="curvedUpArrow">
            <a:avLst/>
          </a:prstGeom>
          <a:gradFill flip="none" rotWithShape="1">
            <a:gsLst>
              <a:gs pos="0">
                <a:srgbClr val="00B050"/>
              </a:gs>
              <a:gs pos="50000">
                <a:srgbClr val="FFFF00">
                  <a:tint val="44500"/>
                  <a:satMod val="160000"/>
                </a:srgbClr>
              </a:gs>
              <a:gs pos="100000">
                <a:srgbClr val="FFFF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rved Down Arrow 13"/>
          <p:cNvSpPr/>
          <p:nvPr/>
        </p:nvSpPr>
        <p:spPr>
          <a:xfrm rot="1471849" flipV="1">
            <a:off x="5761016" y="4446679"/>
            <a:ext cx="2743200" cy="1450100"/>
          </a:xfrm>
          <a:prstGeom prst="curvedDownArrow">
            <a:avLst/>
          </a:prstGeom>
          <a:gradFill flip="none" rotWithShape="1">
            <a:gsLst>
              <a:gs pos="0">
                <a:srgbClr val="00B05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914400" y="1828800"/>
            <a:ext cx="7315200" cy="365760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0480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LET US</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READ AND MEDITATE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THE WORD OF GOD</a:t>
            </a:r>
            <a:r>
              <a:rPr lang="en-US" sz="3500" b="1" dirty="0">
                <a:solidFill>
                  <a:srgbClr val="FF00FF"/>
                </a:solidFill>
                <a:latin typeface="Cooper Std Black" pitchFamily="18" charset="0"/>
                <a:cs typeface="Times New Roman" pitchFamily="18" charset="0"/>
              </a:rPr>
              <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4343400"/>
            <a:ext cx="8686800" cy="533400"/>
          </a:xfrm>
        </p:spPr>
        <p:txBody>
          <a:bodyPr>
            <a:noAutofit/>
          </a:bodyPr>
          <a:lstStyle/>
          <a:p>
            <a:pPr algn="ctr">
              <a:buNone/>
            </a:pPr>
            <a:r>
              <a:rPr lang="pt-BR" sz="3000" b="1" dirty="0">
                <a:solidFill>
                  <a:schemeClr val="tx1"/>
                </a:solidFill>
                <a:latin typeface="Arial Narrow" pitchFamily="34" charset="0"/>
                <a:cs typeface="Times New Roman" pitchFamily="18" charset="0"/>
              </a:rPr>
              <a:t> ( 1 Cor.11:27-31)</a:t>
            </a:r>
            <a:endParaRPr lang="en-US" sz="3000" b="1"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2743200" y="152400"/>
            <a:ext cx="3581400" cy="914400"/>
          </a:xfrm>
          <a:prstGeom prst="ellipse">
            <a:avLst/>
          </a:prstGeom>
          <a:solidFill>
            <a:srgbClr val="CC00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274528"/>
            <a:ext cx="9144000" cy="1554272"/>
          </a:xfrm>
          <a:prstGeom prst="rect">
            <a:avLst/>
          </a:prstGeom>
          <a:noFill/>
        </p:spPr>
        <p:txBody>
          <a:bodyPr wrap="square" rtlCol="0">
            <a:spAutoFit/>
          </a:bodyPr>
          <a:lstStyle/>
          <a:p>
            <a:pPr algn="ctr"/>
            <a:r>
              <a:rPr lang="en-US" sz="3000" b="1" dirty="0">
                <a:solidFill>
                  <a:schemeClr val="bg1"/>
                </a:solidFill>
                <a:latin typeface="Cooper Std Black" pitchFamily="18" charset="0"/>
                <a:cs typeface="Times New Roman" pitchFamily="18" charset="0"/>
              </a:rPr>
              <a:t>LESSON 11</a:t>
            </a:r>
          </a:p>
          <a:p>
            <a:pPr algn="ctr"/>
            <a:endParaRPr lang="en-US" sz="3000" b="1" dirty="0">
              <a:latin typeface="Cooper Std Black" pitchFamily="18" charset="0"/>
              <a:cs typeface="Times New Roman" pitchFamily="18" charset="0"/>
            </a:endParaRPr>
          </a:p>
          <a:p>
            <a:pPr algn="ctr"/>
            <a:r>
              <a:rPr lang="en-US" sz="3500" b="1" dirty="0">
                <a:solidFill>
                  <a:srgbClr val="00B0F0"/>
                </a:solidFill>
                <a:latin typeface="Cooper Std Black" pitchFamily="18" charset="0"/>
                <a:cs typeface="Times New Roman" pitchFamily="18" charset="0"/>
              </a:rPr>
              <a:t>THE SACRAMENTS OF HEALING</a:t>
            </a:r>
          </a:p>
        </p:txBody>
      </p:sp>
      <p:pic>
        <p:nvPicPr>
          <p:cNvPr id="1027" name="Picture 3" descr="C:\Users\user\Desktop\miracles-of-jesus.jpg"/>
          <p:cNvPicPr>
            <a:picLocks noChangeAspect="1" noChangeArrowheads="1"/>
          </p:cNvPicPr>
          <p:nvPr/>
        </p:nvPicPr>
        <p:blipFill>
          <a:blip r:embed="rId2" cstate="print"/>
          <a:srcRect/>
          <a:stretch>
            <a:fillRect/>
          </a:stretch>
        </p:blipFill>
        <p:spPr bwMode="auto">
          <a:xfrm>
            <a:off x="381000" y="1905000"/>
            <a:ext cx="8305800" cy="4783251"/>
          </a:xfrm>
          <a:prstGeom prst="rect">
            <a:avLst/>
          </a:prstGeom>
          <a:noFill/>
          <a:ln>
            <a:solidFill>
              <a:schemeClr val="accent1"/>
            </a:solidFill>
          </a:ln>
        </p:spPr>
      </p:pic>
    </p:spTree>
    <p:extLst>
      <p:ext uri="{BB962C8B-B14F-4D97-AF65-F5344CB8AC3E}">
        <p14:creationId xmlns:p14="http://schemas.microsoft.com/office/powerpoint/2010/main" xmlns=""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381000" y="1600200"/>
            <a:ext cx="83820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A Verse to Remember</a:t>
            </a:r>
          </a:p>
        </p:txBody>
      </p:sp>
      <p:sp>
        <p:nvSpPr>
          <p:cNvPr id="5" name="Content Placeholder 2"/>
          <p:cNvSpPr>
            <a:spLocks noGrp="1"/>
          </p:cNvSpPr>
          <p:nvPr>
            <p:ph idx="1"/>
          </p:nvPr>
        </p:nvSpPr>
        <p:spPr>
          <a:xfrm>
            <a:off x="685800" y="37338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“If you forgive the sins of any, they are forgiven them, </a:t>
            </a:r>
          </a:p>
          <a:p>
            <a:pPr algn="ctr">
              <a:buNone/>
            </a:pPr>
            <a:r>
              <a:rPr lang="en-US" sz="3000" dirty="0">
                <a:solidFill>
                  <a:schemeClr val="tx1"/>
                </a:solidFill>
                <a:latin typeface="Arial Narrow" pitchFamily="34" charset="0"/>
                <a:cs typeface="Times New Roman" pitchFamily="18" charset="0"/>
              </a:rPr>
              <a:t>if you retain the sins of any, they are retained.”</a:t>
            </a:r>
          </a:p>
          <a:p>
            <a:pPr algn="ctr">
              <a:buNone/>
            </a:pPr>
            <a:r>
              <a:rPr lang="en-US" sz="3000" dirty="0">
                <a:solidFill>
                  <a:schemeClr val="tx1"/>
                </a:solidFill>
                <a:latin typeface="Arial Narrow" pitchFamily="34" charset="0"/>
                <a:cs typeface="Times New Roman" pitchFamily="18" charset="0"/>
              </a:rPr>
              <a:t> (</a:t>
            </a:r>
            <a:r>
              <a:rPr lang="en-US" sz="3000" dirty="0" err="1">
                <a:solidFill>
                  <a:schemeClr val="tx1"/>
                </a:solidFill>
                <a:latin typeface="Arial Narrow" pitchFamily="34" charset="0"/>
                <a:cs typeface="Times New Roman" pitchFamily="18" charset="0"/>
              </a:rPr>
              <a:t>Jn</a:t>
            </a:r>
            <a:r>
              <a:rPr lang="en-US" sz="3000" dirty="0">
                <a:solidFill>
                  <a:schemeClr val="tx1"/>
                </a:solidFill>
                <a:latin typeface="Arial Narrow" pitchFamily="34" charset="0"/>
                <a:cs typeface="Times New Roman" pitchFamily="18" charset="0"/>
              </a:rPr>
              <a:t> 20:23).</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09800"/>
            <a:ext cx="9144000" cy="838200"/>
          </a:xfrm>
        </p:spPr>
        <p:txBody>
          <a:bodyPr>
            <a:normAutofit/>
          </a:bodyPr>
          <a:lstStyle/>
          <a:p>
            <a:pPr algn="ctr"/>
            <a:r>
              <a:rPr lang="en-US" sz="3500" b="1" dirty="0">
                <a:solidFill>
                  <a:srgbClr val="7030A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152400" y="3124200"/>
            <a:ext cx="6781800" cy="1143000"/>
          </a:xfrm>
        </p:spPr>
        <p:txBody>
          <a:bodyPr>
            <a:noAutofit/>
          </a:bodyPr>
          <a:lstStyle/>
          <a:p>
            <a:pPr algn="ctr">
              <a:buNone/>
            </a:pPr>
            <a:r>
              <a:rPr lang="en-US" sz="3000" dirty="0">
                <a:solidFill>
                  <a:schemeClr val="tx1"/>
                </a:solidFill>
                <a:latin typeface="Arial Narrow" pitchFamily="34" charset="0"/>
                <a:cs typeface="Times New Roman" pitchFamily="18" charset="0"/>
              </a:rPr>
              <a:t>Jesus, the eternal priest, please empower us </a:t>
            </a:r>
          </a:p>
          <a:p>
            <a:pPr algn="ctr">
              <a:buNone/>
            </a:pPr>
            <a:r>
              <a:rPr lang="en-US" sz="3000" dirty="0">
                <a:solidFill>
                  <a:schemeClr val="tx1"/>
                </a:solidFill>
                <a:latin typeface="Arial Narrow" pitchFamily="34" charset="0"/>
                <a:cs typeface="Times New Roman" pitchFamily="18" charset="0"/>
              </a:rPr>
              <a:t>to offer the holy Qurbana, which you have</a:t>
            </a:r>
          </a:p>
          <a:p>
            <a:pPr algn="ctr">
              <a:buNone/>
            </a:pPr>
            <a:r>
              <a:rPr lang="en-US" sz="3000" dirty="0">
                <a:solidFill>
                  <a:schemeClr val="tx1"/>
                </a:solidFill>
                <a:latin typeface="Arial Narrow" pitchFamily="34" charset="0"/>
                <a:cs typeface="Times New Roman" pitchFamily="18" charset="0"/>
              </a:rPr>
              <a:t> given to the Church sacrificing yourself, with purity of heart.</a:t>
            </a:r>
          </a:p>
        </p:txBody>
      </p:sp>
      <p:pic>
        <p:nvPicPr>
          <p:cNvPr id="2" name="Picture 2" descr="C:\Users\user\Desktop\Bitmap in Lesson1.cdr.jpg"/>
          <p:cNvPicPr>
            <a:picLocks noChangeAspect="1" noChangeArrowheads="1"/>
          </p:cNvPicPr>
          <p:nvPr/>
        </p:nvPicPr>
        <p:blipFill>
          <a:blip r:embed="rId2" cstate="print"/>
          <a:srcRect/>
          <a:stretch>
            <a:fillRect/>
          </a:stretch>
        </p:blipFill>
        <p:spPr bwMode="auto">
          <a:xfrm>
            <a:off x="6934200" y="2133600"/>
            <a:ext cx="2038485" cy="3200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7338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Once fortnightly , I will receive the sacrament of reconciliation.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76400"/>
            <a:ext cx="8991600" cy="35052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Teachings of the Fathers of the Church </a:t>
            </a:r>
            <a:endParaRPr lang="en-US" sz="3500" dirty="0">
              <a:solidFill>
                <a:srgbClr val="00B0F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30480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There is medicine for every ailment. If any one incurred an injury with the attack of </a:t>
            </a:r>
            <a:r>
              <a:rPr lang="en-US" sz="3000" dirty="0" err="1">
                <a:solidFill>
                  <a:schemeClr val="tx1"/>
                </a:solidFill>
                <a:latin typeface="Arial Narrow" pitchFamily="34" charset="0"/>
                <a:cs typeface="Times New Roman" pitchFamily="18" charset="0"/>
              </a:rPr>
              <a:t>satan</a:t>
            </a:r>
            <a:r>
              <a:rPr lang="en-US" sz="3000" dirty="0">
                <a:solidFill>
                  <a:schemeClr val="tx1"/>
                </a:solidFill>
                <a:latin typeface="Arial Narrow" pitchFamily="34" charset="0"/>
                <a:cs typeface="Times New Roman" pitchFamily="18" charset="0"/>
              </a:rPr>
              <a:t>, let him inform the priest and get treated by the physician.</a:t>
            </a:r>
          </a:p>
          <a:p>
            <a:pPr algn="ctr">
              <a:buNone/>
            </a:pPr>
            <a:r>
              <a:rPr lang="en-US" sz="3000" dirty="0">
                <a:solidFill>
                  <a:schemeClr val="tx1"/>
                </a:solidFill>
                <a:latin typeface="Arial Narrow" pitchFamily="34" charset="0"/>
                <a:cs typeface="Times New Roman" pitchFamily="18" charset="0"/>
              </a:rPr>
              <a:t> God pardons those who confess their sins. (</a:t>
            </a:r>
            <a:r>
              <a:rPr lang="en-US" sz="3000" dirty="0" err="1">
                <a:solidFill>
                  <a:schemeClr val="tx1"/>
                </a:solidFill>
                <a:latin typeface="Arial Narrow" pitchFamily="34" charset="0"/>
                <a:cs typeface="Times New Roman" pitchFamily="18" charset="0"/>
              </a:rPr>
              <a:t>Aphrahat</a:t>
            </a:r>
            <a:r>
              <a:rPr lang="en-US" sz="3000" dirty="0">
                <a:solidFill>
                  <a:schemeClr val="tx1"/>
                </a:solidFill>
                <a:latin typeface="Arial Narrow" pitchFamily="34" charset="0"/>
                <a:cs typeface="Times New Roman" pitchFamily="18" charset="0"/>
              </a:rPr>
              <a:t>)</a:t>
            </a:r>
          </a:p>
        </p:txBody>
      </p:sp>
      <p:sp>
        <p:nvSpPr>
          <p:cNvPr id="16" name="Sun 15"/>
          <p:cNvSpPr/>
          <p:nvPr/>
        </p:nvSpPr>
        <p:spPr>
          <a:xfrm>
            <a:off x="4114800" y="5181600"/>
            <a:ext cx="914400" cy="914400"/>
          </a:xfrm>
          <a:prstGeom prst="sun">
            <a:avLst>
              <a:gd name="adj" fmla="val 25000"/>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4114800" y="762000"/>
            <a:ext cx="914400" cy="914400"/>
          </a:xfrm>
          <a:prstGeom prst="sun">
            <a:avLst>
              <a:gd name="adj" fmla="val 25000"/>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066800"/>
            <a:ext cx="9144000" cy="533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914400"/>
            <a:ext cx="9144000" cy="838200"/>
          </a:xfrm>
        </p:spPr>
        <p:txBody>
          <a:bodyPr>
            <a:normAutofit/>
          </a:bodyPr>
          <a:lstStyle/>
          <a:p>
            <a:pPr algn="ctr"/>
            <a:r>
              <a:rPr lang="en-US" sz="3500" b="1" dirty="0">
                <a:solidFill>
                  <a:srgbClr val="FF00FF"/>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133600"/>
            <a:ext cx="8382000" cy="1447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The Church is entrusted, with the power to forgive sins, by Jesus. Elucidate.</a:t>
            </a:r>
          </a:p>
          <a:p>
            <a:pPr marL="347663" indent="-347663" algn="just">
              <a:buNone/>
            </a:pPr>
            <a:r>
              <a:rPr lang="en-US" sz="3000" dirty="0">
                <a:solidFill>
                  <a:schemeClr val="tx1"/>
                </a:solidFill>
                <a:latin typeface="Arial Narrow" pitchFamily="34" charset="0"/>
                <a:cs typeface="Times New Roman" pitchFamily="18" charset="0"/>
              </a:rPr>
              <a:t>2.	What do you mean by examination of conscience?</a:t>
            </a:r>
          </a:p>
          <a:p>
            <a:pPr marL="347663" indent="-347663" algn="just">
              <a:buNone/>
            </a:pPr>
            <a:r>
              <a:rPr lang="en-US" sz="3000" dirty="0">
                <a:solidFill>
                  <a:schemeClr val="tx1"/>
                </a:solidFill>
                <a:latin typeface="Arial Narrow" pitchFamily="34" charset="0"/>
                <a:cs typeface="Times New Roman" pitchFamily="18" charset="0"/>
              </a:rPr>
              <a:t>3.	What is the essence of contrition?</a:t>
            </a:r>
          </a:p>
          <a:p>
            <a:pPr marL="347663" indent="-347663" algn="just">
              <a:buNone/>
            </a:pPr>
            <a:r>
              <a:rPr lang="en-US" sz="3000" dirty="0">
                <a:solidFill>
                  <a:schemeClr val="tx1"/>
                </a:solidFill>
                <a:latin typeface="Arial Narrow" pitchFamily="34" charset="0"/>
                <a:cs typeface="Times New Roman" pitchFamily="18" charset="0"/>
              </a:rPr>
              <a:t>4.	How should one prepare to receive the experience for forgiveness of sins?</a:t>
            </a:r>
          </a:p>
          <a:p>
            <a:pPr marL="347663" indent="-347663" algn="just">
              <a:buNone/>
            </a:pPr>
            <a:r>
              <a:rPr lang="en-US" sz="3000" dirty="0">
                <a:solidFill>
                  <a:schemeClr val="tx1"/>
                </a:solidFill>
                <a:latin typeface="Arial Narrow" pitchFamily="34" charset="0"/>
                <a:cs typeface="Times New Roman" pitchFamily="18" charset="0"/>
              </a:rPr>
              <a:t>5.	Describe the sacrament of the anointing of the sick?</a:t>
            </a:r>
          </a:p>
        </p:txBody>
      </p:sp>
      <p:sp>
        <p:nvSpPr>
          <p:cNvPr id="7" name="Rectangle 6"/>
          <p:cNvSpPr/>
          <p:nvPr/>
        </p:nvSpPr>
        <p:spPr>
          <a:xfrm>
            <a:off x="0" y="1295400"/>
            <a:ext cx="2743200" cy="152400"/>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295400"/>
            <a:ext cx="2743200" cy="152400"/>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9"/>
          <p:cNvGrpSpPr/>
          <p:nvPr/>
        </p:nvGrpSpPr>
        <p:grpSpPr>
          <a:xfrm>
            <a:off x="0" y="6400800"/>
            <a:ext cx="9144000" cy="152401"/>
            <a:chOff x="0" y="6553198"/>
            <a:chExt cx="9144000" cy="152401"/>
          </a:xfrm>
        </p:grpSpPr>
        <p:sp>
          <p:nvSpPr>
            <p:cNvPr id="6" name="Rectangle 5"/>
            <p:cNvSpPr/>
            <p:nvPr/>
          </p:nvSpPr>
          <p:spPr>
            <a:xfrm>
              <a:off x="0" y="6553198"/>
              <a:ext cx="4572000" cy="152401"/>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10800000">
              <a:off x="4572000" y="6553199"/>
              <a:ext cx="4572000" cy="152399"/>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1094631"/>
            <a:ext cx="5791200" cy="5001369"/>
          </a:xfrm>
          <a:prstGeom prst="rect">
            <a:avLst/>
          </a:prstGeom>
          <a:noFill/>
        </p:spPr>
        <p:txBody>
          <a:bodyPr wrap="square" rtlCol="0">
            <a:spAutoFit/>
          </a:bodyPr>
          <a:lstStyle/>
          <a:p>
            <a:pPr algn="just"/>
            <a:r>
              <a:rPr lang="en-US" sz="2900" dirty="0">
                <a:latin typeface="Arial Narrow" pitchFamily="34" charset="0"/>
                <a:cs typeface="Times New Roman" pitchFamily="18" charset="0"/>
              </a:rPr>
              <a:t>	Once some people brought to Jesus a paralyzed man carried on a mat by four of them. When he saw their faith, he said to the paralytic: </a:t>
            </a:r>
            <a:r>
              <a:rPr lang="en-US" sz="2900" dirty="0">
                <a:solidFill>
                  <a:srgbClr val="FF0000"/>
                </a:solidFill>
                <a:latin typeface="Arial Narrow" pitchFamily="34" charset="0"/>
                <a:cs typeface="Times New Roman" pitchFamily="18" charset="0"/>
              </a:rPr>
              <a:t>“Son, your sins are forgiven.” </a:t>
            </a:r>
            <a:r>
              <a:rPr lang="en-US" sz="2900" dirty="0">
                <a:latin typeface="Arial Narrow" pitchFamily="34" charset="0"/>
                <a:cs typeface="Times New Roman" pitchFamily="18" charset="0"/>
              </a:rPr>
              <a:t>As some scribes criticized him, Jesus said: </a:t>
            </a:r>
            <a:r>
              <a:rPr lang="en-US" sz="2900" dirty="0">
                <a:solidFill>
                  <a:srgbClr val="FF0000"/>
                </a:solidFill>
                <a:latin typeface="Arial Narrow" pitchFamily="34" charset="0"/>
                <a:cs typeface="Times New Roman" pitchFamily="18" charset="0"/>
              </a:rPr>
              <a:t>“…you may know that the Son of Man has authority on earth to forgive sins.”</a:t>
            </a:r>
            <a:r>
              <a:rPr lang="en-US" sz="2900" dirty="0">
                <a:latin typeface="Arial Narrow" pitchFamily="34" charset="0"/>
                <a:cs typeface="Times New Roman" pitchFamily="18" charset="0"/>
              </a:rPr>
              <a:t> Afterwards he said to the paralytic: </a:t>
            </a:r>
            <a:r>
              <a:rPr lang="en-US" sz="2900" dirty="0">
                <a:solidFill>
                  <a:srgbClr val="FF0000"/>
                </a:solidFill>
                <a:latin typeface="Arial Narrow" pitchFamily="34" charset="0"/>
                <a:cs typeface="Times New Roman" pitchFamily="18" charset="0"/>
              </a:rPr>
              <a:t>“…take your mat, and go to your home.”</a:t>
            </a:r>
            <a:r>
              <a:rPr lang="en-US" sz="2900" dirty="0">
                <a:latin typeface="Arial Narrow" pitchFamily="34" charset="0"/>
                <a:cs typeface="Times New Roman" pitchFamily="18" charset="0"/>
              </a:rPr>
              <a:t> And he went home (Mk. 2:12).</a:t>
            </a:r>
          </a:p>
        </p:txBody>
      </p:sp>
      <p:pic>
        <p:nvPicPr>
          <p:cNvPr id="2050" name="Picture 2" descr="C:\Users\user\Desktop\Bitmap in Lesson11.cdr.jpg"/>
          <p:cNvPicPr>
            <a:picLocks noChangeAspect="1" noChangeArrowheads="1"/>
          </p:cNvPicPr>
          <p:nvPr/>
        </p:nvPicPr>
        <p:blipFill>
          <a:blip r:embed="rId2" cstate="print"/>
          <a:srcRect/>
          <a:stretch>
            <a:fillRect/>
          </a:stretch>
        </p:blipFill>
        <p:spPr bwMode="auto">
          <a:xfrm>
            <a:off x="6248401" y="76200"/>
            <a:ext cx="2831253" cy="6705600"/>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04800" y="304800"/>
            <a:ext cx="8458200" cy="6340197"/>
          </a:xfrm>
          <a:prstGeom prst="rect">
            <a:avLst/>
          </a:prstGeom>
          <a:noFill/>
        </p:spPr>
        <p:txBody>
          <a:bodyPr wrap="square" rtlCol="0">
            <a:spAutoFit/>
          </a:bodyPr>
          <a:lstStyle/>
          <a:p>
            <a:pPr algn="just"/>
            <a:r>
              <a:rPr lang="en-US" sz="2900" dirty="0">
                <a:latin typeface="Arial Narrow" pitchFamily="34" charset="0"/>
                <a:cs typeface="Times New Roman" pitchFamily="18" charset="0"/>
              </a:rPr>
              <a:t>	Several times, Jesus has revealed that he has the power to absolve sins. He said to the sinful woman who washed his feet with her tears: </a:t>
            </a:r>
            <a:r>
              <a:rPr lang="en-US" sz="2900" dirty="0">
                <a:solidFill>
                  <a:srgbClr val="FF0000"/>
                </a:solidFill>
                <a:latin typeface="Arial Narrow" pitchFamily="34" charset="0"/>
                <a:cs typeface="Times New Roman" pitchFamily="18" charset="0"/>
              </a:rPr>
              <a:t>“Your sins are forgiven.” </a:t>
            </a:r>
            <a:r>
              <a:rPr lang="en-US" sz="2900" dirty="0">
                <a:latin typeface="Arial Narrow" pitchFamily="34" charset="0"/>
                <a:cs typeface="Times New Roman" pitchFamily="18" charset="0"/>
              </a:rPr>
              <a:t>(</a:t>
            </a:r>
            <a:r>
              <a:rPr lang="en-US" sz="2900" dirty="0" err="1">
                <a:latin typeface="Arial Narrow" pitchFamily="34" charset="0"/>
                <a:cs typeface="Times New Roman" pitchFamily="18" charset="0"/>
              </a:rPr>
              <a:t>Lk</a:t>
            </a:r>
            <a:r>
              <a:rPr lang="en-US" sz="2900" dirty="0">
                <a:latin typeface="Arial Narrow" pitchFamily="34" charset="0"/>
                <a:cs typeface="Times New Roman" pitchFamily="18" charset="0"/>
              </a:rPr>
              <a:t>. 7:48). Granting forgiveness to the woman caught in adultery, Jesus said: </a:t>
            </a:r>
            <a:r>
              <a:rPr lang="en-US" sz="2900" dirty="0">
                <a:solidFill>
                  <a:srgbClr val="FF0000"/>
                </a:solidFill>
                <a:latin typeface="Arial Narrow" pitchFamily="34" charset="0"/>
                <a:cs typeface="Times New Roman" pitchFamily="18" charset="0"/>
              </a:rPr>
              <a:t>“…from now on, do not sin again” </a:t>
            </a:r>
            <a:r>
              <a:rPr lang="en-US" sz="2900" dirty="0">
                <a:latin typeface="Arial Narrow" pitchFamily="34" charset="0"/>
                <a:cs typeface="Times New Roman" pitchFamily="18" charset="0"/>
              </a:rPr>
              <a:t>(Jn. 8:11). Jesus entrusted the Church with his power to forgive sins. The resurrected Jesus appeared to his disciples and said: </a:t>
            </a:r>
            <a:r>
              <a:rPr lang="en-US" sz="2900" dirty="0">
                <a:solidFill>
                  <a:srgbClr val="FF0000"/>
                </a:solidFill>
                <a:latin typeface="Arial Narrow" pitchFamily="34" charset="0"/>
                <a:cs typeface="Times New Roman" pitchFamily="18" charset="0"/>
              </a:rPr>
              <a:t>“As the Father has sent me, so I send you… Receive the Holy Spirit. If you forgive the sins of any, they are forgiven them; if you retain the sins of any, they are retained.” </a:t>
            </a:r>
            <a:r>
              <a:rPr lang="en-US" sz="2900" dirty="0">
                <a:latin typeface="Arial Narrow" pitchFamily="34" charset="0"/>
                <a:cs typeface="Times New Roman" pitchFamily="18" charset="0"/>
              </a:rPr>
              <a:t>(Jn. 20:22-23).</a:t>
            </a:r>
          </a:p>
          <a:p>
            <a:pPr algn="just"/>
            <a:r>
              <a:rPr lang="en-US" sz="2900" dirty="0">
                <a:latin typeface="Arial Narrow" pitchFamily="34" charset="0"/>
                <a:cs typeface="Times New Roman" pitchFamily="18" charset="0"/>
              </a:rPr>
              <a:t>	The purpose of the sacraments of Penance and </a:t>
            </a:r>
            <a:r>
              <a:rPr lang="en-US" sz="2900" dirty="0">
                <a:solidFill>
                  <a:srgbClr val="00B0F0"/>
                </a:solidFill>
                <a:latin typeface="Arial Narrow" pitchFamily="34" charset="0"/>
                <a:cs typeface="Times New Roman" pitchFamily="18" charset="0"/>
              </a:rPr>
              <a:t>the sacrament of Anointing of  the Sick is to grant forgiveness of sins and health in a special way; </a:t>
            </a:r>
            <a:r>
              <a:rPr lang="en-US" sz="2900" dirty="0">
                <a:latin typeface="Arial Narrow" pitchFamily="34" charset="0"/>
                <a:cs typeface="Times New Roman" pitchFamily="18" charset="0"/>
              </a:rPr>
              <a:t>and hence they are called the Sacraments of Healing.</a:t>
            </a: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C:\Users\user\Desktop\penance.jpg"/>
          <p:cNvPicPr>
            <a:picLocks noChangeAspect="1" noChangeArrowheads="1"/>
          </p:cNvPicPr>
          <p:nvPr/>
        </p:nvPicPr>
        <p:blipFill>
          <a:blip r:embed="rId2" cstate="print"/>
          <a:srcRect/>
          <a:stretch>
            <a:fillRect/>
          </a:stretch>
        </p:blipFill>
        <p:spPr bwMode="auto">
          <a:xfrm>
            <a:off x="1447801" y="1828800"/>
            <a:ext cx="2514600" cy="3011233"/>
          </a:xfrm>
          <a:prstGeom prst="rect">
            <a:avLst/>
          </a:prstGeom>
          <a:noFill/>
          <a:ln>
            <a:solidFill>
              <a:schemeClr val="accent1"/>
            </a:solidFill>
          </a:ln>
        </p:spPr>
      </p:pic>
      <p:sp>
        <p:nvSpPr>
          <p:cNvPr id="7" name="TextBox 6"/>
          <p:cNvSpPr txBox="1"/>
          <p:nvPr/>
        </p:nvSpPr>
        <p:spPr>
          <a:xfrm>
            <a:off x="228600" y="4876800"/>
            <a:ext cx="8686800" cy="1877437"/>
          </a:xfrm>
          <a:prstGeom prst="rect">
            <a:avLst/>
          </a:prstGeom>
          <a:noFill/>
        </p:spPr>
        <p:txBody>
          <a:bodyPr wrap="square" rtlCol="0">
            <a:spAutoFit/>
          </a:bodyPr>
          <a:lstStyle/>
          <a:p>
            <a:pPr algn="just"/>
            <a:r>
              <a:rPr lang="en-US" sz="2900" dirty="0">
                <a:latin typeface="Arial Narrow" pitchFamily="34" charset="0"/>
                <a:cs typeface="Times New Roman" pitchFamily="18" charset="0"/>
              </a:rPr>
              <a:t>	We, the sinners, experience the infinite love and mercy through this sacrament.</a:t>
            </a:r>
          </a:p>
          <a:p>
            <a:pPr algn="just"/>
            <a:r>
              <a:rPr lang="en-US" sz="2900" dirty="0">
                <a:solidFill>
                  <a:srgbClr val="00B0F0"/>
                </a:solidFill>
                <a:latin typeface="Arial Narrow" pitchFamily="34" charset="0"/>
                <a:cs typeface="Times New Roman" pitchFamily="18" charset="0"/>
              </a:rPr>
              <a:t>	Granting forgiveness of sins and the power not to err again, this sacrament reconciles us with God and man.</a:t>
            </a:r>
          </a:p>
        </p:txBody>
      </p:sp>
      <p:sp>
        <p:nvSpPr>
          <p:cNvPr id="5" name="TextBox 4"/>
          <p:cNvSpPr txBox="1"/>
          <p:nvPr/>
        </p:nvSpPr>
        <p:spPr>
          <a:xfrm>
            <a:off x="0" y="152400"/>
            <a:ext cx="4953000" cy="1708160"/>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THE SACRAMENT OF RECONCILIATION</a:t>
            </a:r>
          </a:p>
        </p:txBody>
      </p:sp>
      <p:sp>
        <p:nvSpPr>
          <p:cNvPr id="6" name="Flowchart: Alternate Process 5"/>
          <p:cNvSpPr/>
          <p:nvPr/>
        </p:nvSpPr>
        <p:spPr>
          <a:xfrm>
            <a:off x="4953000" y="228600"/>
            <a:ext cx="3962400" cy="4572000"/>
          </a:xfrm>
          <a:prstGeom prst="flowChartAlternateProcess">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257800" y="573137"/>
            <a:ext cx="3429000" cy="3770263"/>
          </a:xfrm>
          <a:prstGeom prst="rect">
            <a:avLst/>
          </a:prstGeom>
          <a:noFill/>
        </p:spPr>
        <p:txBody>
          <a:bodyPr wrap="square" rtlCol="0">
            <a:spAutoFit/>
          </a:bodyPr>
          <a:lstStyle/>
          <a:p>
            <a:pPr algn="ctr"/>
            <a:r>
              <a:rPr lang="en-US" sz="3000" b="1" dirty="0">
                <a:solidFill>
                  <a:srgbClr val="FF00FF"/>
                </a:solidFill>
                <a:latin typeface="Cooper Std Black" pitchFamily="18" charset="0"/>
                <a:ea typeface="Tahoma" pitchFamily="34" charset="0"/>
                <a:cs typeface="Times New Roman" pitchFamily="18" charset="0"/>
              </a:rPr>
              <a:t>ACTIVITY -1</a:t>
            </a:r>
          </a:p>
          <a:p>
            <a:pPr algn="ctr"/>
            <a:endParaRPr lang="en-US" sz="2000" b="1" dirty="0">
              <a:latin typeface="Times New Roman" pitchFamily="18" charset="0"/>
              <a:ea typeface="Tahoma" pitchFamily="34" charset="0"/>
              <a:cs typeface="Times New Roman" pitchFamily="18" charset="0"/>
            </a:endParaRPr>
          </a:p>
          <a:p>
            <a:pPr algn="ctr"/>
            <a:r>
              <a:rPr lang="en-US" sz="2100" dirty="0">
                <a:solidFill>
                  <a:srgbClr val="00B0F0"/>
                </a:solidFill>
                <a:latin typeface="Arial Narrow" pitchFamily="34" charset="0"/>
                <a:ea typeface="Tahoma" pitchFamily="34" charset="0"/>
                <a:cs typeface="Times New Roman" pitchFamily="18" charset="0"/>
              </a:rPr>
              <a:t>Divide the children into two or </a:t>
            </a:r>
          </a:p>
          <a:p>
            <a:pPr algn="ctr"/>
            <a:r>
              <a:rPr lang="en-US" sz="2100" dirty="0">
                <a:solidFill>
                  <a:srgbClr val="00B0F0"/>
                </a:solidFill>
                <a:latin typeface="Arial Narrow" pitchFamily="34" charset="0"/>
                <a:ea typeface="Tahoma" pitchFamily="34" charset="0"/>
                <a:cs typeface="Times New Roman" pitchFamily="18" charset="0"/>
              </a:rPr>
              <a:t>three groups and ask them to </a:t>
            </a:r>
          </a:p>
          <a:p>
            <a:pPr algn="ctr"/>
            <a:r>
              <a:rPr lang="en-US" sz="2100" dirty="0">
                <a:solidFill>
                  <a:srgbClr val="00B0F0"/>
                </a:solidFill>
                <a:latin typeface="Arial Narrow" pitchFamily="34" charset="0"/>
                <a:ea typeface="Tahoma" pitchFamily="34" charset="0"/>
                <a:cs typeface="Times New Roman" pitchFamily="18" charset="0"/>
              </a:rPr>
              <a:t>present in the class one or </a:t>
            </a:r>
          </a:p>
          <a:p>
            <a:pPr algn="ctr"/>
            <a:r>
              <a:rPr lang="en-US" sz="2100" dirty="0">
                <a:solidFill>
                  <a:srgbClr val="00B0F0"/>
                </a:solidFill>
                <a:latin typeface="Arial Narrow" pitchFamily="34" charset="0"/>
                <a:ea typeface="Tahoma" pitchFamily="34" charset="0"/>
                <a:cs typeface="Times New Roman" pitchFamily="18" charset="0"/>
              </a:rPr>
              <a:t>two skits based on the </a:t>
            </a:r>
          </a:p>
          <a:p>
            <a:pPr algn="ctr"/>
            <a:r>
              <a:rPr lang="en-US" sz="2100" dirty="0">
                <a:solidFill>
                  <a:srgbClr val="00B0F0"/>
                </a:solidFill>
                <a:latin typeface="Arial Narrow" pitchFamily="34" charset="0"/>
                <a:ea typeface="Tahoma" pitchFamily="34" charset="0"/>
                <a:cs typeface="Times New Roman" pitchFamily="18" charset="0"/>
              </a:rPr>
              <a:t>following passages </a:t>
            </a:r>
          </a:p>
          <a:p>
            <a:pPr algn="ctr"/>
            <a:r>
              <a:rPr lang="en-US" sz="2100" dirty="0">
                <a:solidFill>
                  <a:srgbClr val="00B0F0"/>
                </a:solidFill>
                <a:latin typeface="Arial Narrow" pitchFamily="34" charset="0"/>
                <a:ea typeface="Tahoma" pitchFamily="34" charset="0"/>
                <a:cs typeface="Times New Roman" pitchFamily="18" charset="0"/>
              </a:rPr>
              <a:t>Mk. 2: 1- 12; </a:t>
            </a:r>
          </a:p>
          <a:p>
            <a:pPr algn="ctr"/>
            <a:r>
              <a:rPr lang="en-US" sz="2100" dirty="0">
                <a:solidFill>
                  <a:srgbClr val="00B0F0"/>
                </a:solidFill>
                <a:latin typeface="Arial Narrow" pitchFamily="34" charset="0"/>
                <a:ea typeface="Tahoma" pitchFamily="34" charset="0"/>
                <a:cs typeface="Times New Roman" pitchFamily="18" charset="0"/>
              </a:rPr>
              <a:t>LK.7:36-49; </a:t>
            </a:r>
          </a:p>
          <a:p>
            <a:pPr algn="ctr"/>
            <a:r>
              <a:rPr lang="en-US" sz="2100" dirty="0">
                <a:solidFill>
                  <a:srgbClr val="00B0F0"/>
                </a:solidFill>
                <a:latin typeface="Arial Narrow" pitchFamily="34" charset="0"/>
                <a:ea typeface="Tahoma" pitchFamily="34" charset="0"/>
                <a:cs typeface="Times New Roman" pitchFamily="18" charset="0"/>
              </a:rPr>
              <a:t>Jn. 8: 1-11; </a:t>
            </a:r>
          </a:p>
          <a:p>
            <a:pPr algn="ctr"/>
            <a:r>
              <a:rPr lang="en-US" sz="2100" dirty="0" err="1">
                <a:solidFill>
                  <a:srgbClr val="00B0F0"/>
                </a:solidFill>
                <a:latin typeface="Arial Narrow" pitchFamily="34" charset="0"/>
                <a:ea typeface="Tahoma" pitchFamily="34" charset="0"/>
                <a:cs typeface="Times New Roman" pitchFamily="18" charset="0"/>
              </a:rPr>
              <a:t>Lk</a:t>
            </a:r>
            <a:r>
              <a:rPr lang="en-US" sz="2100" dirty="0">
                <a:solidFill>
                  <a:srgbClr val="00B0F0"/>
                </a:solidFill>
                <a:latin typeface="Arial Narrow" pitchFamily="34" charset="0"/>
                <a:ea typeface="Tahoma" pitchFamily="34" charset="0"/>
                <a:cs typeface="Times New Roman" pitchFamily="18" charset="0"/>
              </a:rPr>
              <a:t>. 15: 11-24.</a:t>
            </a: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5105400" y="1600200"/>
            <a:ext cx="3886200" cy="4708981"/>
          </a:xfrm>
          <a:prstGeom prst="rect">
            <a:avLst/>
          </a:prstGeom>
          <a:noFill/>
        </p:spPr>
        <p:txBody>
          <a:bodyPr wrap="square" rtlCol="0">
            <a:spAutoFit/>
          </a:bodyPr>
          <a:lstStyle/>
          <a:p>
            <a:pPr algn="just"/>
            <a:r>
              <a:rPr lang="en-US" sz="3000" dirty="0">
                <a:latin typeface="Arial Narrow" pitchFamily="34" charset="0"/>
                <a:cs typeface="Times New Roman" pitchFamily="18" charset="0"/>
              </a:rPr>
              <a:t>	The sin of a person brings upon him four types of ruin:</a:t>
            </a:r>
            <a:r>
              <a:rPr lang="en-US" sz="3000" dirty="0">
                <a:solidFill>
                  <a:srgbClr val="FF0000"/>
                </a:solidFill>
                <a:latin typeface="Arial Narrow" pitchFamily="34" charset="0"/>
                <a:cs typeface="Times New Roman" pitchFamily="18" charset="0"/>
              </a:rPr>
              <a:t> the father-son relationship between God and man is disrupted with sin; the relationship between man and man is ruined; the bond with himself as well as with the world is strained.</a:t>
            </a:r>
          </a:p>
        </p:txBody>
      </p:sp>
      <p:sp>
        <p:nvSpPr>
          <p:cNvPr id="9" name="TextBox 8"/>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RECONCILIATION HAS FOUR LEVELS</a:t>
            </a:r>
          </a:p>
        </p:txBody>
      </p:sp>
      <p:pic>
        <p:nvPicPr>
          <p:cNvPr id="4098" name="Picture 2" descr="C:\Users\user\Desktop\Confession.jpg"/>
          <p:cNvPicPr>
            <a:picLocks noChangeAspect="1" noChangeArrowheads="1"/>
          </p:cNvPicPr>
          <p:nvPr/>
        </p:nvPicPr>
        <p:blipFill>
          <a:blip r:embed="rId2" cstate="print"/>
          <a:srcRect/>
          <a:stretch>
            <a:fillRect/>
          </a:stretch>
        </p:blipFill>
        <p:spPr bwMode="auto">
          <a:xfrm>
            <a:off x="152400" y="1828800"/>
            <a:ext cx="4753559" cy="4114800"/>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2322016"/>
            <a:ext cx="8763000" cy="4239622"/>
          </a:xfrm>
          <a:prstGeom prst="rect">
            <a:avLst/>
          </a:prstGeom>
          <a:noFill/>
        </p:spPr>
        <p:txBody>
          <a:bodyPr wrap="square" rtlCol="0">
            <a:spAutoFit/>
          </a:bodyPr>
          <a:lstStyle/>
          <a:p>
            <a:pPr algn="just"/>
            <a:r>
              <a:rPr lang="en-US" sz="2450" dirty="0">
                <a:latin typeface="Arial Narrow" pitchFamily="34" charset="0"/>
                <a:cs typeface="Times New Roman" pitchFamily="18" charset="0"/>
              </a:rPr>
              <a:t>		To err is human. All of us wish for pardon for our sins. 			The people belonging to other religions resort to fasting, visit pilgrim  </a:t>
            </a:r>
            <a:r>
              <a:rPr lang="en-US" sz="2450" dirty="0" err="1">
                <a:latin typeface="Arial Narrow" pitchFamily="34" charset="0"/>
                <a:cs typeface="Times New Roman" pitchFamily="18" charset="0"/>
              </a:rPr>
              <a:t>centres</a:t>
            </a:r>
            <a:r>
              <a:rPr lang="en-US" sz="2450" dirty="0">
                <a:latin typeface="Arial Narrow" pitchFamily="34" charset="0"/>
                <a:cs typeface="Times New Roman" pitchFamily="18" charset="0"/>
              </a:rPr>
              <a:t> and bathe in holy waters for expiation of sins. </a:t>
            </a:r>
            <a:r>
              <a:rPr lang="en-US" sz="2450" dirty="0">
                <a:solidFill>
                  <a:srgbClr val="FF0000"/>
                </a:solidFill>
                <a:latin typeface="Arial Narrow" pitchFamily="34" charset="0"/>
                <a:cs typeface="Times New Roman" pitchFamily="18" charset="0"/>
              </a:rPr>
              <a:t>The confession of sins, even humanly speaking, releases and helps reconciling with others. When we confess our sins to a priest, the representative of the Church community, entrusted, by Jesus, with the power to forgive sins, we can reconcile ourselves with God and the Church community  and  restore  the  lost status of the son of God. Hence, the core factor of this sacrament is confession of sins to a priest. </a:t>
            </a:r>
            <a:r>
              <a:rPr lang="en-US" sz="2450" dirty="0">
                <a:latin typeface="Arial Narrow" pitchFamily="34" charset="0"/>
                <a:cs typeface="Times New Roman" pitchFamily="18" charset="0"/>
              </a:rPr>
              <a:t>St. Augustine teaches: </a:t>
            </a:r>
            <a:r>
              <a:rPr lang="en-US" sz="2450" dirty="0">
                <a:solidFill>
                  <a:srgbClr val="00B0F0"/>
                </a:solidFill>
                <a:latin typeface="Arial Narrow" pitchFamily="34" charset="0"/>
                <a:cs typeface="Times New Roman" pitchFamily="18" charset="0"/>
              </a:rPr>
              <a:t>“Confession of evil deeds is the beginning of good deeds.” </a:t>
            </a:r>
            <a:r>
              <a:rPr lang="en-US" sz="2450" dirty="0">
                <a:latin typeface="Arial Narrow" pitchFamily="34" charset="0"/>
                <a:cs typeface="Times New Roman" pitchFamily="18" charset="0"/>
              </a:rPr>
              <a:t>To denote the character of this sacrament, it is named as </a:t>
            </a:r>
            <a:r>
              <a:rPr lang="en-US" sz="2450" dirty="0">
                <a:solidFill>
                  <a:srgbClr val="FF0000"/>
                </a:solidFill>
                <a:latin typeface="Arial Narrow" pitchFamily="34" charset="0"/>
                <a:cs typeface="Times New Roman" pitchFamily="18" charset="0"/>
              </a:rPr>
              <a:t>Confession.</a:t>
            </a:r>
          </a:p>
        </p:txBody>
      </p:sp>
      <p:sp>
        <p:nvSpPr>
          <p:cNvPr id="5" name="TextBox 4"/>
          <p:cNvSpPr txBox="1"/>
          <p:nvPr/>
        </p:nvSpPr>
        <p:spPr>
          <a:xfrm>
            <a:off x="1828800" y="351472"/>
            <a:ext cx="7315200" cy="1477328"/>
          </a:xfrm>
          <a:prstGeom prst="rect">
            <a:avLst/>
          </a:prstGeom>
          <a:noFill/>
        </p:spPr>
        <p:txBody>
          <a:bodyPr wrap="square" rtlCol="0">
            <a:spAutoFit/>
          </a:bodyPr>
          <a:lstStyle/>
          <a:p>
            <a:pPr algn="ctr"/>
            <a:r>
              <a:rPr lang="en-US" sz="3000" b="1" dirty="0">
                <a:solidFill>
                  <a:srgbClr val="00B0F0"/>
                </a:solidFill>
                <a:latin typeface="Cooper Std Black" pitchFamily="18" charset="0"/>
                <a:cs typeface="Times New Roman" pitchFamily="18" charset="0"/>
              </a:rPr>
              <a:t>THE SACRAMENT OF RECONCILIATION: </a:t>
            </a:r>
          </a:p>
          <a:p>
            <a:pPr algn="ctr"/>
            <a:r>
              <a:rPr lang="en-US" sz="3000" b="1" dirty="0">
                <a:solidFill>
                  <a:srgbClr val="00B0F0"/>
                </a:solidFill>
                <a:latin typeface="Cooper Std Black" pitchFamily="18" charset="0"/>
                <a:cs typeface="Times New Roman" pitchFamily="18" charset="0"/>
              </a:rPr>
              <a:t>A SACRAMENT OF CONFESSION</a:t>
            </a:r>
          </a:p>
        </p:txBody>
      </p:sp>
      <p:pic>
        <p:nvPicPr>
          <p:cNvPr id="5122" name="Picture 2" descr="C:\Users\user\Desktop\Bitmap in Lesson11.cdr.jpg"/>
          <p:cNvPicPr>
            <a:picLocks noChangeAspect="1" noChangeArrowheads="1"/>
          </p:cNvPicPr>
          <p:nvPr/>
        </p:nvPicPr>
        <p:blipFill>
          <a:blip r:embed="rId2" cstate="print"/>
          <a:srcRect/>
          <a:stretch>
            <a:fillRect/>
          </a:stretch>
        </p:blipFill>
        <p:spPr bwMode="auto">
          <a:xfrm>
            <a:off x="76201" y="50899"/>
            <a:ext cx="1828799" cy="2692301"/>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3690878"/>
            <a:ext cx="8839200" cy="2862322"/>
          </a:xfrm>
          <a:prstGeom prst="rect">
            <a:avLst/>
          </a:prstGeom>
          <a:noFill/>
        </p:spPr>
        <p:txBody>
          <a:bodyPr wrap="square" rtlCol="0">
            <a:spAutoFit/>
          </a:bodyPr>
          <a:lstStyle/>
          <a:p>
            <a:pPr algn="just"/>
            <a:r>
              <a:rPr lang="en-US" sz="3000" dirty="0">
                <a:latin typeface="Arial Narrow" pitchFamily="34" charset="0"/>
                <a:cs typeface="Times New Roman" pitchFamily="18" charset="0"/>
              </a:rPr>
              <a:t>	</a:t>
            </a:r>
            <a:r>
              <a:rPr lang="en-US" sz="3000" dirty="0">
                <a:solidFill>
                  <a:srgbClr val="FF0000"/>
                </a:solidFill>
                <a:latin typeface="Arial Narrow" pitchFamily="34" charset="0"/>
                <a:cs typeface="Times New Roman" pitchFamily="18" charset="0"/>
              </a:rPr>
              <a:t>Jesus revealed the depth of his Father's love and mercy through the parable of the prodigal son. </a:t>
            </a:r>
            <a:r>
              <a:rPr lang="en-US" sz="3000" dirty="0">
                <a:latin typeface="Arial Narrow" pitchFamily="34" charset="0"/>
                <a:cs typeface="Times New Roman" pitchFamily="18" charset="0"/>
              </a:rPr>
              <a:t>We personally experience his love and mercy, when we are granted pardon for our sins. When God grants pardon, our sins are forgiven. Reconciliation is a sacrament of pardon and forgiveness and it makes us experience the pardoning life of Jesus.</a:t>
            </a:r>
          </a:p>
        </p:txBody>
      </p:sp>
      <p:sp>
        <p:nvSpPr>
          <p:cNvPr id="5" name="TextBox 4"/>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A SACRAMENT OF PARDON AND FORGIVENESS</a:t>
            </a:r>
            <a:endParaRPr lang="en-US" sz="2500" b="1" dirty="0">
              <a:solidFill>
                <a:srgbClr val="FF00FF"/>
              </a:solidFill>
              <a:latin typeface="Cooper Std Black" pitchFamily="18" charset="0"/>
              <a:cs typeface="Times New Roman" pitchFamily="18" charset="0"/>
            </a:endParaRPr>
          </a:p>
        </p:txBody>
      </p:sp>
      <p:grpSp>
        <p:nvGrpSpPr>
          <p:cNvPr id="10" name="Group 9"/>
          <p:cNvGrpSpPr/>
          <p:nvPr/>
        </p:nvGrpSpPr>
        <p:grpSpPr>
          <a:xfrm>
            <a:off x="1828800" y="1524000"/>
            <a:ext cx="5410200" cy="2082687"/>
            <a:chOff x="2286000" y="1574913"/>
            <a:chExt cx="5181600" cy="1854087"/>
          </a:xfrm>
        </p:grpSpPr>
        <p:pic>
          <p:nvPicPr>
            <p:cNvPr id="6146" name="Picture 2" descr="C:\Users\user\Desktop\prodigal2.jpg"/>
            <p:cNvPicPr>
              <a:picLocks noChangeAspect="1" noChangeArrowheads="1"/>
            </p:cNvPicPr>
            <p:nvPr/>
          </p:nvPicPr>
          <p:blipFill>
            <a:blip r:embed="rId2" cstate="print"/>
            <a:srcRect/>
            <a:stretch>
              <a:fillRect/>
            </a:stretch>
          </p:blipFill>
          <p:spPr bwMode="auto">
            <a:xfrm>
              <a:off x="3733800" y="1574913"/>
              <a:ext cx="3733800" cy="1854087"/>
            </a:xfrm>
            <a:prstGeom prst="rect">
              <a:avLst/>
            </a:prstGeom>
            <a:noFill/>
            <a:ln>
              <a:solidFill>
                <a:schemeClr val="accent1"/>
              </a:solidFill>
            </a:ln>
          </p:spPr>
        </p:pic>
        <p:pic>
          <p:nvPicPr>
            <p:cNvPr id="6147" name="Picture 3" descr="C:\Users\user\Desktop\Bitmap in Lesson11.cdr.jpg"/>
            <p:cNvPicPr>
              <a:picLocks noChangeAspect="1" noChangeArrowheads="1"/>
            </p:cNvPicPr>
            <p:nvPr/>
          </p:nvPicPr>
          <p:blipFill>
            <a:blip r:embed="rId3" cstate="print"/>
            <a:srcRect/>
            <a:stretch>
              <a:fillRect/>
            </a:stretch>
          </p:blipFill>
          <p:spPr bwMode="auto">
            <a:xfrm>
              <a:off x="2286000" y="1574913"/>
              <a:ext cx="1404126" cy="1854087"/>
            </a:xfrm>
            <a:prstGeom prst="rect">
              <a:avLst/>
            </a:prstGeom>
            <a:noFill/>
            <a:ln>
              <a:solidFill>
                <a:schemeClr val="accent1"/>
              </a:solidFill>
            </a:ln>
          </p:spPr>
        </p:pic>
      </p:gr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1000" y="3229213"/>
            <a:ext cx="8458200" cy="3323987"/>
          </a:xfrm>
          <a:prstGeom prst="rect">
            <a:avLst/>
          </a:prstGeom>
          <a:noFill/>
        </p:spPr>
        <p:txBody>
          <a:bodyPr wrap="square" rtlCol="0">
            <a:spAutoFit/>
          </a:bodyPr>
          <a:lstStyle/>
          <a:p>
            <a:pPr algn="just"/>
            <a:r>
              <a:rPr lang="en-US" sz="3000" dirty="0">
                <a:latin typeface="Arial Narrow" pitchFamily="34" charset="0"/>
                <a:cs typeface="Times New Roman" pitchFamily="18" charset="0"/>
              </a:rPr>
              <a:t>	Jesus has entrusted his Church with the power to forgive sins. This sacrament is celebrated through the priest, the representative of the Church. The priest will never leak out the sins confessed to him in any circumstance; he will never say or act on the basis of what he heard in the confession. He is obliged to keep it a tight secret even at the cost of his death.</a:t>
            </a:r>
          </a:p>
        </p:txBody>
      </p:sp>
      <p:sp>
        <p:nvSpPr>
          <p:cNvPr id="5" name="TextBox 4"/>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FORGIVENESS OF SINS THROUGH THE PRIEST </a:t>
            </a:r>
            <a:endParaRPr lang="en-US" sz="2500" b="1" dirty="0">
              <a:solidFill>
                <a:srgbClr val="FF00FF"/>
              </a:solidFill>
              <a:latin typeface="Cooper Std Black" pitchFamily="18" charset="0"/>
              <a:cs typeface="Times New Roman" pitchFamily="18" charset="0"/>
            </a:endParaRPr>
          </a:p>
        </p:txBody>
      </p:sp>
      <p:pic>
        <p:nvPicPr>
          <p:cNvPr id="7170" name="Picture 2" descr="C:\Users\user\Desktop\Bitmap in Lesson11.cdr.jpg"/>
          <p:cNvPicPr>
            <a:picLocks noChangeAspect="1" noChangeArrowheads="1"/>
          </p:cNvPicPr>
          <p:nvPr/>
        </p:nvPicPr>
        <p:blipFill>
          <a:blip r:embed="rId2" cstate="print"/>
          <a:srcRect/>
          <a:stretch>
            <a:fillRect/>
          </a:stretch>
        </p:blipFill>
        <p:spPr bwMode="auto">
          <a:xfrm>
            <a:off x="3581400" y="1293168"/>
            <a:ext cx="1981200" cy="1923187"/>
          </a:xfrm>
          <a:prstGeom prst="rect">
            <a:avLst/>
          </a:prstGeom>
          <a:noFill/>
          <a:ln>
            <a:solidFill>
              <a:schemeClr val="accent1"/>
            </a:solidFill>
          </a:ln>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1444</TotalTime>
  <Words>286</Words>
  <Application>Microsoft Office PowerPoint</Application>
  <PresentationFormat>On-screen Show (4:3)</PresentationFormat>
  <Paragraphs>77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LET US READ AND MEDITATE  THE WORD OF GOD </vt:lpstr>
      <vt:lpstr>A Verse to Remember</vt:lpstr>
      <vt:lpstr>Let us Pray</vt:lpstr>
      <vt:lpstr>My Resolution</vt:lpstr>
      <vt:lpstr>Teachings of the Fathers of the Church </vt:lpstr>
      <vt:lpstr>Questions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379</cp:revision>
  <dcterms:created xsi:type="dcterms:W3CDTF">2009-12-14T09:57:33Z</dcterms:created>
  <dcterms:modified xsi:type="dcterms:W3CDTF">2015-10-23T05:43:45Z</dcterms:modified>
</cp:coreProperties>
</file>